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5"/>
  </p:notesMasterIdLst>
  <p:handoutMasterIdLst>
    <p:handoutMasterId r:id="rId26"/>
  </p:handoutMasterIdLst>
  <p:sldIdLst>
    <p:sldId id="261" r:id="rId3"/>
    <p:sldId id="257" r:id="rId4"/>
    <p:sldId id="271" r:id="rId5"/>
    <p:sldId id="272" r:id="rId6"/>
    <p:sldId id="284" r:id="rId7"/>
    <p:sldId id="291" r:id="rId8"/>
    <p:sldId id="285" r:id="rId9"/>
    <p:sldId id="286" r:id="rId10"/>
    <p:sldId id="287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90" r:id="rId22"/>
    <p:sldId id="288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6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08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15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08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776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54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4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907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24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61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93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06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35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25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69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08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70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06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15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24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ector Re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ector Re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ector Re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ector Re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ector Re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ector Re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Re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ector Re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ector Re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ector Re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ector Re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ector Re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ector Re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ector Re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ector Re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ector Re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Espaço Reservado para Data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213" name="Espaço Reservado para Rodapé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14" name="Espaço Reservado para Número de Slide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ector Re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ector Re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ector Re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ângu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60" name="Conector Re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ector Re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ector Re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ector Re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ângu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cxnSp>
        <p:nvCxnSpPr>
          <p:cNvPr id="59" name="Conector Re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o 95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Conector Re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ector Re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ector Re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ector Re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ector Re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Re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ector Re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Re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ector Re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ector Re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ector Re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ector Re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ector Re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ector Re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pt-BR" smtClean="0"/>
              <a:pPr/>
              <a:t>02/12/2015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pt-BR" smtClean="0"/>
              <a:pPr/>
              <a:t>‹nº›</a:t>
            </a:fld>
            <a:endParaRPr lang="pt-BR" dirty="0"/>
          </a:p>
        </p:txBody>
      </p:sp>
      <p:cxnSp>
        <p:nvCxnSpPr>
          <p:cNvPr id="148" name="Conector Reto 147"/>
          <p:cNvCxnSpPr/>
          <p:nvPr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SGBR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Sistema para Gestão de Bares e Restaurantes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SISTEMAS EXISTENTES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Falta de funcionalidades necessárias</a:t>
            </a:r>
          </a:p>
          <a:p>
            <a:r>
              <a:rPr lang="pt-BR" dirty="0" smtClean="0"/>
              <a:t>Aplicações Desktop.</a:t>
            </a:r>
          </a:p>
          <a:p>
            <a:r>
              <a:rPr lang="pt-BR" dirty="0" smtClean="0"/>
              <a:t>Alto custo para aquisição e/ou implantação.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568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Documento de Visão</a:t>
            </a:r>
          </a:p>
          <a:p>
            <a:pPr lvl="1"/>
            <a:r>
              <a:rPr lang="pt-BR" dirty="0" smtClean="0"/>
              <a:t>Definição dos </a:t>
            </a:r>
            <a:r>
              <a:rPr lang="pt-BR" dirty="0" err="1" smtClean="0"/>
              <a:t>Stakeholders</a:t>
            </a:r>
            <a:r>
              <a:rPr lang="pt-BR" dirty="0" smtClean="0"/>
              <a:t> (partes interessadas)</a:t>
            </a:r>
          </a:p>
          <a:p>
            <a:pPr lvl="1"/>
            <a:r>
              <a:rPr lang="pt-BR" dirty="0" smtClean="0"/>
              <a:t>Papéis Desenvolvimento</a:t>
            </a:r>
          </a:p>
          <a:p>
            <a:r>
              <a:rPr lang="pt-BR" dirty="0" smtClean="0"/>
              <a:t>EAP ( Estrutura Analítica do Projeto )</a:t>
            </a:r>
          </a:p>
          <a:p>
            <a:r>
              <a:rPr lang="pt-BR" dirty="0" smtClean="0"/>
              <a:t>Escolha da metodologia</a:t>
            </a:r>
          </a:p>
          <a:p>
            <a:pPr lvl="1"/>
            <a:r>
              <a:rPr lang="pt-BR" dirty="0" smtClean="0"/>
              <a:t>Iterativo e Incremental</a:t>
            </a:r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0589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Definição metodologia</a:t>
            </a:r>
          </a:p>
          <a:p>
            <a:pPr lvl="1"/>
            <a:r>
              <a:rPr lang="pt-BR" dirty="0" err="1" smtClean="0"/>
              <a:t>Kanban</a:t>
            </a:r>
            <a:endParaRPr lang="pt-BR" dirty="0" smtClean="0"/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9394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Kanban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72" y="1981201"/>
            <a:ext cx="8304256" cy="3517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9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Kanban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5" name="Image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94" y="1981201"/>
            <a:ext cx="8177812" cy="349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3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Definição das 5 gerências</a:t>
            </a:r>
          </a:p>
          <a:p>
            <a:pPr lvl="1"/>
            <a:r>
              <a:rPr lang="pt-BR" dirty="0" smtClean="0"/>
              <a:t>Comunicação</a:t>
            </a:r>
          </a:p>
          <a:p>
            <a:pPr lvl="1"/>
            <a:r>
              <a:rPr lang="pt-BR" dirty="0" smtClean="0"/>
              <a:t>Requisitos</a:t>
            </a:r>
          </a:p>
          <a:p>
            <a:pPr lvl="1"/>
            <a:r>
              <a:rPr lang="pt-BR" dirty="0" smtClean="0"/>
              <a:t>Configuração</a:t>
            </a:r>
          </a:p>
          <a:p>
            <a:pPr lvl="1"/>
            <a:r>
              <a:rPr lang="pt-BR" dirty="0" smtClean="0"/>
              <a:t>Qualidade</a:t>
            </a:r>
          </a:p>
          <a:p>
            <a:pPr lvl="1"/>
            <a:endParaRPr lang="pt-BR" dirty="0" smtClean="0"/>
          </a:p>
          <a:p>
            <a:pPr marL="27432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177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CRONOGRAMA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Datas compatíveis com o cronograma acadêmico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001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DESENVOLVIMENTO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Casos de Uso significativos</a:t>
            </a:r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1026" name="Picture 2" descr="UseCaseDiagram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17" y="3345090"/>
            <a:ext cx="5829366" cy="244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1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Prototipagem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5" name="Image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67" y="2737946"/>
            <a:ext cx="3911266" cy="3246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81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Multicamadas</a:t>
            </a:r>
          </a:p>
          <a:p>
            <a:pPr lvl="1"/>
            <a:r>
              <a:rPr lang="pt-BR" dirty="0" smtClean="0"/>
              <a:t>DAO ( Data Access </a:t>
            </a:r>
            <a:r>
              <a:rPr lang="pt-BR" dirty="0" err="1" smtClean="0"/>
              <a:t>Object</a:t>
            </a:r>
            <a:r>
              <a:rPr lang="pt-BR" dirty="0" smtClean="0"/>
              <a:t> )</a:t>
            </a:r>
          </a:p>
          <a:p>
            <a:pPr lvl="1"/>
            <a:r>
              <a:rPr lang="pt-BR" dirty="0" smtClean="0"/>
              <a:t>BLL ( Business </a:t>
            </a:r>
            <a:r>
              <a:rPr lang="pt-BR" dirty="0" err="1" smtClean="0"/>
              <a:t>Layer</a:t>
            </a:r>
            <a:r>
              <a:rPr lang="pt-BR" dirty="0" smtClean="0"/>
              <a:t> </a:t>
            </a:r>
            <a:r>
              <a:rPr lang="pt-BR" dirty="0" err="1" smtClean="0"/>
              <a:t>Logic</a:t>
            </a:r>
            <a:r>
              <a:rPr lang="pt-BR" dirty="0" smtClean="0"/>
              <a:t> )</a:t>
            </a:r>
          </a:p>
          <a:p>
            <a:pPr lvl="1"/>
            <a:r>
              <a:rPr lang="pt-BR" dirty="0" smtClean="0"/>
              <a:t>MODEL</a:t>
            </a:r>
          </a:p>
          <a:p>
            <a:pPr lvl="1"/>
            <a:r>
              <a:rPr lang="pt-BR" dirty="0" smtClean="0"/>
              <a:t>ENTITY </a:t>
            </a:r>
          </a:p>
          <a:p>
            <a:pPr lvl="1"/>
            <a:r>
              <a:rPr lang="pt-BR" dirty="0" smtClean="0"/>
              <a:t>Service ( WCF )</a:t>
            </a:r>
          </a:p>
          <a:p>
            <a:pPr lvl="1"/>
            <a:r>
              <a:rPr lang="pt-BR" dirty="0" smtClean="0"/>
              <a:t>UTIL </a:t>
            </a:r>
          </a:p>
          <a:p>
            <a:pPr lvl="1"/>
            <a:r>
              <a:rPr lang="pt-BR" dirty="0" smtClean="0"/>
              <a:t>WEB ( </a:t>
            </a:r>
            <a:r>
              <a:rPr lang="pt-BR" dirty="0" err="1" smtClean="0"/>
              <a:t>Asp</a:t>
            </a:r>
            <a:r>
              <a:rPr lang="pt-BR" dirty="0" smtClean="0"/>
              <a:t> .NET MVC )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0851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PAP 2015 – Segundo Semestre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Aluno: Giuliano Henrique </a:t>
            </a:r>
            <a:r>
              <a:rPr lang="pt-BR" dirty="0" smtClean="0"/>
              <a:t>Costa</a:t>
            </a:r>
          </a:p>
          <a:p>
            <a:pPr lvl="1"/>
            <a:r>
              <a:rPr lang="pt-BR" dirty="0" smtClean="0"/>
              <a:t>Cursando Análise e Desenvolvimento de Sistemas</a:t>
            </a:r>
            <a:endParaRPr lang="pt-BR" dirty="0" smtClean="0"/>
          </a:p>
          <a:p>
            <a:pPr lvl="1"/>
            <a:r>
              <a:rPr lang="pt-BR" dirty="0" smtClean="0"/>
              <a:t>Programador C#</a:t>
            </a:r>
            <a:endParaRPr lang="pt-BR" dirty="0" smtClean="0"/>
          </a:p>
          <a:p>
            <a:r>
              <a:rPr lang="pt-BR" dirty="0" smtClean="0"/>
              <a:t>Orientador: </a:t>
            </a:r>
            <a:r>
              <a:rPr lang="pt-BR" dirty="0" err="1" smtClean="0"/>
              <a:t>Allston</a:t>
            </a:r>
            <a:r>
              <a:rPr lang="pt-BR" dirty="0" smtClean="0"/>
              <a:t> Wagner Siviero Martins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hma_apresentaca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0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Primeira fase entregue</a:t>
            </a:r>
          </a:p>
          <a:p>
            <a:r>
              <a:rPr lang="pt-BR" dirty="0" smtClean="0"/>
              <a:t>Programa de Aplicação Profissional concluída</a:t>
            </a:r>
          </a:p>
          <a:p>
            <a:r>
              <a:rPr lang="pt-BR" dirty="0" smtClean="0"/>
              <a:t>Diferenciais</a:t>
            </a:r>
          </a:p>
          <a:p>
            <a:r>
              <a:rPr lang="pt-BR" dirty="0" smtClean="0"/>
              <a:t>Problemas encontrados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3442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PRÓXIMAS FASES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Em desenvolvimento</a:t>
            </a:r>
          </a:p>
          <a:p>
            <a:r>
              <a:rPr lang="pt-BR" dirty="0" smtClean="0"/>
              <a:t>Módulo fiscal</a:t>
            </a:r>
          </a:p>
          <a:p>
            <a:r>
              <a:rPr lang="pt-BR" dirty="0" smtClean="0"/>
              <a:t>Módulo financeiro integrado </a:t>
            </a:r>
            <a:r>
              <a:rPr lang="pt-BR" smtClean="0"/>
              <a:t>( terceiro )</a:t>
            </a:r>
            <a:endParaRPr lang="pt-BR" dirty="0" smtClean="0"/>
          </a:p>
          <a:p>
            <a:r>
              <a:rPr lang="pt-BR" dirty="0" smtClean="0"/>
              <a:t>Desenvolvimento mobile ( aplicação ) (Pedidos e Lista de Compras)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6869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ORGANIZAÇÃO CLIENTE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Hermes Bar e Restaurante</a:t>
            </a:r>
          </a:p>
          <a:p>
            <a:r>
              <a:rPr lang="pt-BR" dirty="0" smtClean="0"/>
              <a:t>Fundado em 1961</a:t>
            </a:r>
          </a:p>
          <a:p>
            <a:r>
              <a:rPr lang="pt-BR" dirty="0" smtClean="0"/>
              <a:t>Sócia proprietária: Letícia Sanches Dutra</a:t>
            </a:r>
          </a:p>
          <a:p>
            <a:r>
              <a:rPr lang="pt-BR" dirty="0" smtClean="0"/>
              <a:t>Lucro mensal bruto: </a:t>
            </a:r>
            <a:r>
              <a:rPr lang="pt-BR" dirty="0" smtClean="0"/>
              <a:t>R$10.000,00</a:t>
            </a:r>
            <a:endParaRPr lang="pt-BR" dirty="0" smtClean="0"/>
          </a:p>
          <a:p>
            <a:r>
              <a:rPr lang="pt-BR" dirty="0" smtClean="0"/>
              <a:t>Média de público: 130 pessoas (dia)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2909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DIAGNÓSTICO DO AMBIENTE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Não possui nenhum tipo de automação</a:t>
            </a:r>
          </a:p>
          <a:p>
            <a:r>
              <a:rPr lang="pt-BR" dirty="0" smtClean="0"/>
              <a:t>Identidade histórica</a:t>
            </a:r>
          </a:p>
          <a:p>
            <a:r>
              <a:rPr lang="pt-BR" dirty="0" smtClean="0"/>
              <a:t>Infraestrutura tecnológica precária</a:t>
            </a:r>
          </a:p>
          <a:p>
            <a:r>
              <a:rPr lang="pt-BR" dirty="0" smtClean="0"/>
              <a:t>Controle manual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249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21158" y="2500078"/>
            <a:ext cx="9601200" cy="1142385"/>
          </a:xfrm>
        </p:spPr>
        <p:txBody>
          <a:bodyPr/>
          <a:lstStyle/>
          <a:p>
            <a:pPr algn="ctr"/>
            <a:r>
              <a:rPr lang="pt-BR" dirty="0" smtClean="0"/>
              <a:t>DIAGNÓSTICO DO AMBIENTE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120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5" y="1373962"/>
            <a:ext cx="11442020" cy="398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53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9" y="319713"/>
            <a:ext cx="11415008" cy="5630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1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18" y="181177"/>
            <a:ext cx="10292165" cy="590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65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67" y="138783"/>
            <a:ext cx="11819279" cy="5607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0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Grid_16x9_TP103031012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 grade de losangos (widescreen)</Template>
  <TotalTime>0</TotalTime>
  <Words>237</Words>
  <Application>Microsoft Office PowerPoint</Application>
  <PresentationFormat>Widescreen</PresentationFormat>
  <Paragraphs>170</Paragraphs>
  <Slides>22</Slides>
  <Notes>20</Notes>
  <HiddenSlides>0</HiddenSlides>
  <MMClips>1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4" baseType="lpstr">
      <vt:lpstr>Arial</vt:lpstr>
      <vt:lpstr>DiamondGrid_16x9_TP103031012</vt:lpstr>
      <vt:lpstr>SGBR</vt:lpstr>
      <vt:lpstr>PAP 2015 – Segundo Semestre</vt:lpstr>
      <vt:lpstr>ORGANIZAÇÃO CLIENTE</vt:lpstr>
      <vt:lpstr>DIAGNÓSTICO DO AMBIENTE</vt:lpstr>
      <vt:lpstr>DIAGNÓSTICO DO AMBIENTE</vt:lpstr>
      <vt:lpstr>Apresentação do PowerPoint</vt:lpstr>
      <vt:lpstr>Apresentação do PowerPoint</vt:lpstr>
      <vt:lpstr>Apresentação do PowerPoint</vt:lpstr>
      <vt:lpstr>Apresentação do PowerPoint</vt:lpstr>
      <vt:lpstr>SISTEMAS EXISTENTES</vt:lpstr>
      <vt:lpstr>PROJETO</vt:lpstr>
      <vt:lpstr>PROJETO</vt:lpstr>
      <vt:lpstr>Kanban</vt:lpstr>
      <vt:lpstr>Kanban</vt:lpstr>
      <vt:lpstr>GERÊNCIAS</vt:lpstr>
      <vt:lpstr>CRONOGRAMA</vt:lpstr>
      <vt:lpstr>DESENVOLVIMENTO</vt:lpstr>
      <vt:lpstr>DESENVOLVIMENTO</vt:lpstr>
      <vt:lpstr>DESENVOLVIMENTO</vt:lpstr>
      <vt:lpstr>DESENVOLVIMENTO</vt:lpstr>
      <vt:lpstr>CONCLUSÃO</vt:lpstr>
      <vt:lpstr>PRÓXIMAS FASES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2015-10-20T23:02:30Z</dcterms:created>
  <dcterms:modified xsi:type="dcterms:W3CDTF">2015-12-02T22:25:49Z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